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57" r:id="rId4"/>
    <p:sldId id="268" r:id="rId5"/>
    <p:sldId id="258" r:id="rId6"/>
    <p:sldId id="260" r:id="rId7"/>
    <p:sldId id="264" r:id="rId8"/>
    <p:sldId id="263" r:id="rId9"/>
    <p:sldId id="265" r:id="rId10"/>
    <p:sldId id="266" r:id="rId11"/>
    <p:sldId id="261" r:id="rId12"/>
    <p:sldId id="262" r:id="rId13"/>
  </p:sldIdLst>
  <p:sldSz cx="12192000" cy="6858000"/>
  <p:notesSz cx="6858000" cy="9144000"/>
  <p:embeddedFontLst>
    <p:embeddedFont>
      <p:font typeface="a드림고딕5" panose="02020600000000000000" pitchFamily="18" charset="-127"/>
      <p:regular r:id="rId15"/>
    </p:embeddedFont>
    <p:embeddedFont>
      <p:font typeface="THE명품굴림 " panose="02020603020101020101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a드림고딕6" panose="02020600000000000000" pitchFamily="18" charset="-127"/>
      <p:regular r:id="rId19"/>
    </p:embeddedFont>
    <p:embeddedFont>
      <p:font typeface="a드림고딕1" panose="02020600000000000000" pitchFamily="18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9B9"/>
    <a:srgbClr val="FF5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4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CE0828-99B3-49FE-A25E-61D80E2E429F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D0C120-1E0A-4537-A7E2-211B12E6C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027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74436-60F2-4EB6-B60C-C3E607129CD0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011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F1A60-F892-47BC-B017-6D247A1F7B00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583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BE2BE-FE81-40FE-883C-0383FD006D76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507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2CC2D-B5A2-470D-A854-F2D424DB3D09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45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4F2E-067A-45DF-9AF7-2A10A762555C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02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7C627-54EA-4CBD-B502-3EEF583C64B9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639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85800-E6A3-4A67-AEE7-2A203D0037BC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295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BA66D-FC88-47F7-94B3-DEF14484A9A6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230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41B84-87A5-4723-9B27-DF4F9EF0C2F8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637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E50A4-C7F1-48A8-A097-7D7568E925F2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137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D3FA2-E6CE-42E4-8E3E-E75FB45D3909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44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22391-DAE7-4FDF-B3CB-8126C038657C}" type="datetime1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C8E05-E713-4FB4-B636-D7E1C0B4B6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9259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77080" y="2324477"/>
            <a:ext cx="6261650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모바일 소프트웨어 설계</a:t>
            </a:r>
            <a:endParaRPr lang="en-US" altLang="ko-KR" sz="2800" dirty="0" smtClean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  <a:p>
            <a:pPr algn="ctr"/>
            <a:r>
              <a:rPr lang="ko-KR" altLang="en-US" sz="4800" dirty="0" err="1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텀</a:t>
            </a:r>
            <a:r>
              <a:rPr lang="ko-KR" altLang="en-US" sz="48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 프로젝트 주제 발표</a:t>
            </a:r>
            <a:endParaRPr lang="en-US" altLang="ko-KR" sz="4800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  <a:p>
            <a:pPr algn="ctr"/>
            <a:endParaRPr lang="en-US" altLang="ko-KR" sz="3200" dirty="0" smtClean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  <a:p>
            <a:pPr algn="ctr"/>
            <a:endParaRPr lang="en-US" altLang="ko-KR" sz="3200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  <a:p>
            <a:pPr algn="ctr"/>
            <a:endParaRPr lang="en-US" altLang="ko-KR" sz="3200" dirty="0" smtClean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  <a:p>
            <a:pPr algn="ctr"/>
            <a:endParaRPr lang="en-US" altLang="ko-KR" sz="3200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  <a:p>
            <a:pPr algn="ctr"/>
            <a:endParaRPr lang="en-US" altLang="ko-KR" sz="3200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  <a:p>
            <a:pPr algn="ctr"/>
            <a:r>
              <a:rPr lang="en-US" altLang="ko-KR" sz="20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02</a:t>
            </a:r>
            <a:r>
              <a:rPr lang="ko-KR" altLang="en-US" sz="20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팀 </a:t>
            </a:r>
            <a:r>
              <a:rPr lang="en-US" altLang="ko-KR" sz="20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16</a:t>
            </a:r>
            <a:r>
              <a:rPr lang="ko-KR" altLang="en-US" sz="2000" dirty="0" err="1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손예지</a:t>
            </a:r>
            <a:r>
              <a:rPr lang="ko-KR" altLang="en-US" sz="20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 </a:t>
            </a:r>
            <a:r>
              <a:rPr lang="en-US" altLang="ko-KR" sz="20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16</a:t>
            </a:r>
            <a:r>
              <a:rPr lang="ko-KR" altLang="en-US" sz="20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이미진 </a:t>
            </a:r>
            <a:r>
              <a:rPr lang="en-US" altLang="ko-KR" sz="20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16</a:t>
            </a:r>
            <a:r>
              <a:rPr lang="ko-KR" altLang="en-US" sz="20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이수정</a:t>
            </a:r>
            <a:endParaRPr lang="en-US" altLang="ko-KR" sz="2000" dirty="0" smtClean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63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739832" y="1369609"/>
            <a:ext cx="2992582" cy="1294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/>
          <p:cNvSpPr/>
          <p:nvPr/>
        </p:nvSpPr>
        <p:spPr>
          <a:xfrm>
            <a:off x="3049383" y="5410498"/>
            <a:ext cx="673332" cy="4561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31519" y="1364186"/>
            <a:ext cx="3000895" cy="450243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731519" y="5403273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31519" y="1499062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487558" y="5410498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2252745" y="5403273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3049383" y="5403272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743984" y="2006139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연결선 110"/>
          <p:cNvCxnSpPr/>
          <p:nvPr/>
        </p:nvCxnSpPr>
        <p:spPr>
          <a:xfrm>
            <a:off x="731517" y="2557549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/>
          <p:cNvCxnSpPr/>
          <p:nvPr/>
        </p:nvCxnSpPr>
        <p:spPr>
          <a:xfrm>
            <a:off x="729745" y="2717376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0975" y="1628273"/>
            <a:ext cx="797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개인 설정</a:t>
            </a:r>
            <a:endParaRPr lang="ko-KR" altLang="en-US" sz="12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797180" y="2157844"/>
            <a:ext cx="8819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내가 쓴 글</a:t>
            </a:r>
            <a:endParaRPr lang="ko-KR" altLang="en-US" sz="12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cxnSp>
        <p:nvCxnSpPr>
          <p:cNvPr id="151" name="직선 연결선 150"/>
          <p:cNvCxnSpPr/>
          <p:nvPr/>
        </p:nvCxnSpPr>
        <p:spPr>
          <a:xfrm>
            <a:off x="731516" y="3283528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/>
          <p:cNvSpPr txBox="1"/>
          <p:nvPr/>
        </p:nvSpPr>
        <p:spPr>
          <a:xfrm>
            <a:off x="758751" y="2878793"/>
            <a:ext cx="768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공지사항</a:t>
            </a:r>
            <a:endParaRPr lang="ko-KR" altLang="en-US" sz="12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237346" y="145003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3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50102" y="268114"/>
            <a:ext cx="3873655" cy="46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화면 구성 및 세부 기능</a:t>
            </a:r>
          </a:p>
        </p:txBody>
      </p:sp>
      <p:cxnSp>
        <p:nvCxnSpPr>
          <p:cNvPr id="29" name="직선 연결선 28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739832" y="2563614"/>
            <a:ext cx="2999434" cy="1553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3080799" y="5504139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더보기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74413" y="5512765"/>
            <a:ext cx="6575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찜한</a:t>
            </a:r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 옷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04000" y="5517515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목록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347278" y="5507382"/>
            <a:ext cx="5741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글쓰기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33047" y="989313"/>
            <a:ext cx="11945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더보기</a:t>
            </a:r>
            <a:r>
              <a:rPr lang="ko-KR" altLang="en-US" sz="16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화면</a:t>
            </a:r>
            <a:endParaRPr lang="ko-KR" altLang="en-US" sz="16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421712" y="2326663"/>
            <a:ext cx="484940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개인 설정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(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계정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, 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위치 정보 등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)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을 할 수 있다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자신이 쓴 글들의 목록을 볼 수 있다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공지사항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, 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애플리케이션 정보 등을 볼 수 있다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</p:txBody>
      </p:sp>
      <p:cxnSp>
        <p:nvCxnSpPr>
          <p:cNvPr id="39" name="직선 연결선 38"/>
          <p:cNvCxnSpPr/>
          <p:nvPr/>
        </p:nvCxnSpPr>
        <p:spPr>
          <a:xfrm>
            <a:off x="721475" y="3895762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71490" y="3448447"/>
            <a:ext cx="1374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애플리케이션 정보</a:t>
            </a:r>
            <a:endParaRPr lang="ko-KR" altLang="en-US" sz="12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01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37346" y="145003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4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50102" y="268114"/>
            <a:ext cx="3873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활용 </a:t>
            </a:r>
            <a:r>
              <a:rPr lang="ko-KR" altLang="en-US" sz="24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방안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37629" y="2134959"/>
            <a:ext cx="3275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아침에 옷을 고를 때</a:t>
            </a:r>
            <a:endParaRPr lang="ko-KR" altLang="en-US" sz="28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483743" y="2374814"/>
            <a:ext cx="362309" cy="1376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1937629" y="2864586"/>
            <a:ext cx="54809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현재 기온에 맞는 옷을 찾고 싶을 때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1483743" y="3104441"/>
            <a:ext cx="362309" cy="1376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37629" y="3674624"/>
            <a:ext cx="28616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계절별 옷을 살 때</a:t>
            </a:r>
            <a:endParaRPr lang="ko-KR" altLang="en-US" sz="28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483743" y="3914479"/>
            <a:ext cx="362309" cy="13760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69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37346" y="145003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5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0102" y="268114"/>
            <a:ext cx="3873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개발 일정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228579"/>
              </p:ext>
            </p:extLst>
          </p:nvPr>
        </p:nvGraphicFramePr>
        <p:xfrm>
          <a:off x="1269771" y="1676969"/>
          <a:ext cx="9677151" cy="381805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35431">
                  <a:extLst>
                    <a:ext uri="{9D8B030D-6E8A-4147-A177-3AD203B41FA5}">
                      <a16:colId xmlns:a16="http://schemas.microsoft.com/office/drawing/2014/main" val="1260976554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1602402080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3809869883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4071911823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2296668795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66466946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2661319854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4256711628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4207404504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4103446860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2624183622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1536062302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1504655807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3708764808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3606311495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3079358377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3932295981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2584413974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2193699581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3867813873"/>
                    </a:ext>
                  </a:extLst>
                </a:gridCol>
                <a:gridCol w="387086">
                  <a:extLst>
                    <a:ext uri="{9D8B030D-6E8A-4147-A177-3AD203B41FA5}">
                      <a16:colId xmlns:a16="http://schemas.microsoft.com/office/drawing/2014/main" val="3504767088"/>
                    </a:ext>
                  </a:extLst>
                </a:gridCol>
              </a:tblGrid>
              <a:tr h="59909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월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9</a:t>
                      </a:r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월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10</a:t>
                      </a:r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월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11</a:t>
                      </a:r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월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12</a:t>
                      </a:r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월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098342"/>
                  </a:ext>
                </a:extLst>
              </a:tr>
              <a:tr h="59909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주차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1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2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3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4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5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1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2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3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4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5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1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2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3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4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5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1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2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3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4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5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453257"/>
                  </a:ext>
                </a:extLst>
              </a:tr>
              <a:tr h="822573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프로젝트</a:t>
                      </a:r>
                      <a:endParaRPr lang="en-US" altLang="ko-KR" dirty="0" smtClean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계획</a:t>
                      </a:r>
                      <a:r>
                        <a:rPr lang="ko-KR" altLang="en-US" baseline="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 및 설계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109646"/>
                  </a:ext>
                </a:extLst>
              </a:tr>
              <a:tr h="59909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화면 </a:t>
                      </a:r>
                      <a:r>
                        <a:rPr lang="en-US" altLang="ko-KR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UI </a:t>
                      </a:r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구성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1062061"/>
                  </a:ext>
                </a:extLst>
              </a:tr>
              <a:tr h="59909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기능 개발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501802"/>
                  </a:ext>
                </a:extLst>
              </a:tr>
              <a:tr h="59909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테스트</a:t>
                      </a:r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292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90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011946" y="679704"/>
            <a:ext cx="10839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목차</a:t>
            </a:r>
            <a:endParaRPr lang="ko-KR" altLang="en-US" sz="3600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186636" y="1636247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248629" y="1559735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1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61386" y="1682845"/>
            <a:ext cx="2449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프로젝트 소개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4186636" y="2412488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4248629" y="2335976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2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761386" y="2459086"/>
            <a:ext cx="2449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전체 기능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4186636" y="3158826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4248629" y="3082314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3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61386" y="3205425"/>
            <a:ext cx="3312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화면 구성 및 세부 기능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4186636" y="3939442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4248629" y="3862930"/>
            <a:ext cx="4716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4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761386" y="3986041"/>
            <a:ext cx="3312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활용 방안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186636" y="4728004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248629" y="4651492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5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761386" y="4774603"/>
            <a:ext cx="3312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개발 일정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7103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57332" y="3338423"/>
            <a:ext cx="2464570" cy="1152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53820" y="2193777"/>
            <a:ext cx="276389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dirty="0" smtClean="0">
                <a:solidFill>
                  <a:schemeClr val="bg2">
                    <a:lumMod val="10000"/>
                  </a:schemeClr>
                </a:solidFill>
                <a:latin typeface="a드림고딕5" panose="02020600000000000000" pitchFamily="18" charset="-127"/>
                <a:ea typeface="a드림고딕5" panose="02020600000000000000" pitchFamily="18" charset="-127"/>
              </a:rPr>
              <a:t>오늘</a:t>
            </a:r>
            <a:endParaRPr lang="en-US" altLang="ko-KR" sz="7200" dirty="0" smtClean="0">
              <a:solidFill>
                <a:schemeClr val="bg2">
                  <a:lumMod val="10000"/>
                </a:schemeClr>
              </a:solidFill>
              <a:latin typeface="a드림고딕5" panose="02020600000000000000" pitchFamily="18" charset="-127"/>
              <a:ea typeface="a드림고딕5" panose="02020600000000000000" pitchFamily="18" charset="-127"/>
            </a:endParaRPr>
          </a:p>
          <a:p>
            <a:r>
              <a:rPr lang="ko-KR" altLang="en-US" sz="7200" dirty="0" err="1" smtClean="0">
                <a:solidFill>
                  <a:schemeClr val="bg2">
                    <a:lumMod val="10000"/>
                  </a:schemeClr>
                </a:solidFill>
                <a:latin typeface="a드림고딕5" panose="02020600000000000000" pitchFamily="18" charset="-127"/>
                <a:ea typeface="a드림고딕5" panose="02020600000000000000" pitchFamily="18" charset="-127"/>
              </a:rPr>
              <a:t>뭐입지</a:t>
            </a:r>
            <a:endParaRPr lang="ko-KR" altLang="en-US" sz="7200" dirty="0">
              <a:solidFill>
                <a:schemeClr val="bg2">
                  <a:lumMod val="10000"/>
                </a:schemeClr>
              </a:solidFill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37346" y="145003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1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50103" y="268113"/>
            <a:ext cx="2449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프로젝트 소개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263063" y="1249801"/>
            <a:ext cx="3145412" cy="9439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작년 봄에 내가 뭘 입었지</a:t>
            </a:r>
            <a:r>
              <a:rPr lang="en-US" altLang="ko-KR" sz="20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?</a:t>
            </a:r>
            <a:endParaRPr lang="ko-KR" altLang="en-US" sz="2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오늘 사람들은 뭘 입었을까</a:t>
            </a:r>
            <a:r>
              <a:rPr lang="en-US" altLang="ko-KR" sz="2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5218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34" y="1107564"/>
            <a:ext cx="4059519" cy="338679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820" y="1107564"/>
            <a:ext cx="4055206" cy="3314033"/>
          </a:xfrm>
          <a:prstGeom prst="rect">
            <a:avLst/>
          </a:prstGeom>
        </p:spPr>
      </p:pic>
      <p:sp>
        <p:nvSpPr>
          <p:cNvPr id="5" name="덧셈 기호 4"/>
          <p:cNvSpPr/>
          <p:nvPr/>
        </p:nvSpPr>
        <p:spPr>
          <a:xfrm>
            <a:off x="5293584" y="2460798"/>
            <a:ext cx="491705" cy="552090"/>
          </a:xfrm>
          <a:prstGeom prst="mathPl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37346" y="145003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1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0103" y="268113"/>
            <a:ext cx="2449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프로젝트 소개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07534" y="4568073"/>
            <a:ext cx="4142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날씨 및 </a:t>
            </a:r>
            <a:r>
              <a:rPr lang="ko-KR" altLang="en-US" dirty="0" err="1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기온별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옷차림 추천 애플리케이션</a:t>
            </a:r>
            <a:endParaRPr lang="ko-KR" altLang="en-US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69309" y="4568073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옷 스타일 공유 애플리케이션</a:t>
            </a:r>
            <a:endParaRPr lang="ko-KR" altLang="en-US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28538" y="5307645"/>
            <a:ext cx="44839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기온별</a:t>
            </a:r>
            <a:r>
              <a:rPr lang="ko-KR" altLang="en-US" sz="28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옷차림 공유 커뮤니티</a:t>
            </a:r>
            <a:endParaRPr lang="ko-KR" altLang="en-US" sz="28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126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타원 27"/>
          <p:cNvSpPr/>
          <p:nvPr/>
        </p:nvSpPr>
        <p:spPr>
          <a:xfrm>
            <a:off x="8351386" y="2125280"/>
            <a:ext cx="2467155" cy="251891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>
            <a:off x="4865806" y="2130725"/>
            <a:ext cx="2467155" cy="251891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1380226" y="2130725"/>
            <a:ext cx="2467155" cy="251891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37346" y="145003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2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0103" y="268113"/>
            <a:ext cx="2449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전체 기능</a:t>
            </a:r>
            <a:endParaRPr lang="ko-KR" altLang="en-US" sz="24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799686" y="2692240"/>
            <a:ext cx="161775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옷차림</a:t>
            </a:r>
            <a:endParaRPr lang="en-US" altLang="ko-KR" sz="2800" dirty="0" smtClean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목록 보기</a:t>
            </a:r>
            <a:endParaRPr lang="ko-KR" altLang="en-US" sz="28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07019" y="2427360"/>
            <a:ext cx="184731" cy="638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endParaRPr lang="ko-KR" altLang="en-US" sz="28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07019" y="2427360"/>
            <a:ext cx="184731" cy="638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endParaRPr lang="ko-KR" altLang="en-US" sz="28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071333" y="3065611"/>
            <a:ext cx="2060179" cy="638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err="1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찜한</a:t>
            </a:r>
            <a:r>
              <a:rPr lang="ko-KR" altLang="en-US" sz="28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옷 보기</a:t>
            </a:r>
            <a:endParaRPr lang="en-US" altLang="ko-KR" sz="2800" dirty="0" smtClean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941198" y="3060167"/>
            <a:ext cx="1287532" cy="6382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글 쓰기</a:t>
            </a:r>
            <a:endParaRPr lang="en-US" altLang="ko-KR" sz="2800" dirty="0" smtClean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7414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39832" y="5410498"/>
            <a:ext cx="759184" cy="4561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31519" y="1364186"/>
            <a:ext cx="3000895" cy="450243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33047" y="98931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메인 화면</a:t>
            </a:r>
            <a:endParaRPr lang="ko-KR" altLang="en-US" sz="16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31519" y="5403273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31519" y="1499062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731518" y="2172393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731518" y="2962102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731518" y="3781655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731518" y="4649585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487558" y="5410498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2252745" y="5403273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3049383" y="5403272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080799" y="5504139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더보기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74413" y="5512765"/>
            <a:ext cx="6575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찜한</a:t>
            </a:r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 옷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4000" y="5517515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목록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347278" y="5507382"/>
            <a:ext cx="5741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글쓰기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pic>
        <p:nvPicPr>
          <p:cNvPr id="5126" name="Picture 6" descr="êµ¬ë¦ ê·¸ë¦¼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625" b="70469" l="18438" r="8359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399" t="26699" r="16438" b="27540"/>
          <a:stretch/>
        </p:blipFill>
        <p:spPr bwMode="auto">
          <a:xfrm>
            <a:off x="928084" y="1621616"/>
            <a:ext cx="559474" cy="3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/>
          <p:cNvSpPr txBox="1"/>
          <p:nvPr/>
        </p:nvSpPr>
        <p:spPr>
          <a:xfrm>
            <a:off x="1473168" y="1681534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19º</a:t>
            </a:r>
            <a:endParaRPr lang="ko-KR" altLang="en-US" sz="1200" dirty="0"/>
          </a:p>
        </p:txBody>
      </p:sp>
      <p:sp>
        <p:nvSpPr>
          <p:cNvPr id="31" name="TextBox 30"/>
          <p:cNvSpPr txBox="1"/>
          <p:nvPr/>
        </p:nvSpPr>
        <p:spPr>
          <a:xfrm>
            <a:off x="1765171" y="1690430"/>
            <a:ext cx="4411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대전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pic>
        <p:nvPicPr>
          <p:cNvPr id="5128" name="Picture 8" descr="ìë¡ê³ ì¹¨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4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60889" l="21778" r="78667">
                        <a14:foregroundMark x1="48889" y1="12889" x2="48889" y2="1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79" t="4947" r="20786" b="38035"/>
          <a:stretch/>
        </p:blipFill>
        <p:spPr bwMode="auto">
          <a:xfrm>
            <a:off x="2204831" y="1732961"/>
            <a:ext cx="182881" cy="17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4000" l="3175" r="100000">
                        <a14:foregroundMark x1="30159" y1="50000" x2="30159" y2="50000"/>
                        <a14:foregroundMark x1="19048" y1="50000" x2="19048" y2="50000"/>
                        <a14:foregroundMark x1="79365" y1="22000" x2="79365" y2="22000"/>
                        <a14:foregroundMark x1="26984" y1="80000" x2="26984" y2="80000"/>
                        <a14:foregroundMark x1="57143" y1="78000" x2="57143" y2="78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18269" y="1689650"/>
            <a:ext cx="316722" cy="251366"/>
          </a:xfrm>
          <a:prstGeom prst="rect">
            <a:avLst/>
          </a:prstGeom>
        </p:spPr>
      </p:pic>
      <p:sp>
        <p:nvSpPr>
          <p:cNvPr id="42" name="직사각형 41"/>
          <p:cNvSpPr/>
          <p:nvPr/>
        </p:nvSpPr>
        <p:spPr>
          <a:xfrm>
            <a:off x="799479" y="3913050"/>
            <a:ext cx="768078" cy="61514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806335" y="3079023"/>
            <a:ext cx="768078" cy="61514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799479" y="2276534"/>
            <a:ext cx="768078" cy="61514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823782" y="4739057"/>
            <a:ext cx="768078" cy="61514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/>
          <p:cNvGrpSpPr/>
          <p:nvPr/>
        </p:nvGrpSpPr>
        <p:grpSpPr>
          <a:xfrm>
            <a:off x="3232007" y="4080931"/>
            <a:ext cx="350320" cy="340655"/>
            <a:chOff x="2311049" y="4364182"/>
            <a:chExt cx="864524" cy="822960"/>
          </a:xfrm>
        </p:grpSpPr>
        <p:sp>
          <p:nvSpPr>
            <p:cNvPr id="58" name="타원 57"/>
            <p:cNvSpPr/>
            <p:nvPr/>
          </p:nvSpPr>
          <p:spPr>
            <a:xfrm>
              <a:off x="2311049" y="4364182"/>
              <a:ext cx="864524" cy="82296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타원 58"/>
            <p:cNvSpPr/>
            <p:nvPr/>
          </p:nvSpPr>
          <p:spPr>
            <a:xfrm>
              <a:off x="2837521" y="4662053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타원 59"/>
            <p:cNvSpPr/>
            <p:nvPr/>
          </p:nvSpPr>
          <p:spPr>
            <a:xfrm>
              <a:off x="2565972" y="4673136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1" name="직선 연결선 60"/>
            <p:cNvCxnSpPr/>
            <p:nvPr/>
          </p:nvCxnSpPr>
          <p:spPr>
            <a:xfrm flipV="1">
              <a:off x="2510552" y="4563686"/>
              <a:ext cx="157942" cy="947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/>
            <p:cNvCxnSpPr/>
            <p:nvPr/>
          </p:nvCxnSpPr>
          <p:spPr>
            <a:xfrm>
              <a:off x="2843058" y="4563686"/>
              <a:ext cx="149634" cy="947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막힌 원호 62"/>
            <p:cNvSpPr/>
            <p:nvPr/>
          </p:nvSpPr>
          <p:spPr>
            <a:xfrm>
              <a:off x="2618621" y="4896199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5" name="그룹 64"/>
          <p:cNvGrpSpPr/>
          <p:nvPr/>
        </p:nvGrpSpPr>
        <p:grpSpPr>
          <a:xfrm>
            <a:off x="3238863" y="3217777"/>
            <a:ext cx="350320" cy="355220"/>
            <a:chOff x="5364591" y="3108963"/>
            <a:chExt cx="864524" cy="822960"/>
          </a:xfrm>
        </p:grpSpPr>
        <p:sp>
          <p:nvSpPr>
            <p:cNvPr id="66" name="타원 65"/>
            <p:cNvSpPr/>
            <p:nvPr/>
          </p:nvSpPr>
          <p:spPr>
            <a:xfrm>
              <a:off x="5364591" y="3108963"/>
              <a:ext cx="864524" cy="822960"/>
            </a:xfrm>
            <a:prstGeom prst="ellipse">
              <a:avLst/>
            </a:prstGeom>
            <a:solidFill>
              <a:srgbClr val="FF5B5B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타원 66"/>
            <p:cNvSpPr/>
            <p:nvPr/>
          </p:nvSpPr>
          <p:spPr>
            <a:xfrm>
              <a:off x="5577950" y="3406829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 67"/>
            <p:cNvSpPr/>
            <p:nvPr/>
          </p:nvSpPr>
          <p:spPr>
            <a:xfrm>
              <a:off x="5871666" y="3391590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막힌 원호 68"/>
            <p:cNvSpPr/>
            <p:nvPr/>
          </p:nvSpPr>
          <p:spPr>
            <a:xfrm>
              <a:off x="5668007" y="3635432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3232007" y="2432322"/>
            <a:ext cx="350320" cy="352995"/>
            <a:chOff x="5364591" y="3099801"/>
            <a:chExt cx="864524" cy="822960"/>
          </a:xfrm>
        </p:grpSpPr>
        <p:sp>
          <p:nvSpPr>
            <p:cNvPr id="71" name="타원 70"/>
            <p:cNvSpPr/>
            <p:nvPr/>
          </p:nvSpPr>
          <p:spPr>
            <a:xfrm>
              <a:off x="5364591" y="3099801"/>
              <a:ext cx="864524" cy="822960"/>
            </a:xfrm>
            <a:prstGeom prst="ellipse">
              <a:avLst/>
            </a:prstGeom>
            <a:solidFill>
              <a:srgbClr val="92D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타원 71"/>
            <p:cNvSpPr/>
            <p:nvPr/>
          </p:nvSpPr>
          <p:spPr>
            <a:xfrm>
              <a:off x="5577950" y="3397671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/>
            <p:cNvSpPr/>
            <p:nvPr/>
          </p:nvSpPr>
          <p:spPr>
            <a:xfrm>
              <a:off x="5871666" y="3382432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막힌 원호 73"/>
            <p:cNvSpPr/>
            <p:nvPr/>
          </p:nvSpPr>
          <p:spPr>
            <a:xfrm rot="10800000">
              <a:off x="5662466" y="3561696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3235071" y="4897284"/>
            <a:ext cx="350320" cy="352995"/>
            <a:chOff x="5364591" y="3099801"/>
            <a:chExt cx="864524" cy="822960"/>
          </a:xfrm>
        </p:grpSpPr>
        <p:sp>
          <p:nvSpPr>
            <p:cNvPr id="76" name="타원 75"/>
            <p:cNvSpPr/>
            <p:nvPr/>
          </p:nvSpPr>
          <p:spPr>
            <a:xfrm>
              <a:off x="5364591" y="3099801"/>
              <a:ext cx="864524" cy="822960"/>
            </a:xfrm>
            <a:prstGeom prst="ellipse">
              <a:avLst/>
            </a:prstGeom>
            <a:solidFill>
              <a:srgbClr val="92D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타원 76"/>
            <p:cNvSpPr/>
            <p:nvPr/>
          </p:nvSpPr>
          <p:spPr>
            <a:xfrm>
              <a:off x="5577950" y="3397671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타원 77"/>
            <p:cNvSpPr/>
            <p:nvPr/>
          </p:nvSpPr>
          <p:spPr>
            <a:xfrm>
              <a:off x="5871666" y="3382432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막힌 원호 78"/>
            <p:cNvSpPr/>
            <p:nvPr/>
          </p:nvSpPr>
          <p:spPr>
            <a:xfrm rot="10800000">
              <a:off x="5662466" y="3561696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1616558" y="3916142"/>
            <a:ext cx="97013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상의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: </a:t>
            </a:r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반팔</a:t>
            </a:r>
            <a:endParaRPr lang="en-US" altLang="ko-KR" sz="1100" dirty="0" smtClean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하의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: </a:t>
            </a:r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반바지</a:t>
            </a:r>
            <a:endParaRPr lang="en-US" altLang="ko-KR" sz="1100" dirty="0" smtClean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아우터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: X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1625741" y="3184514"/>
            <a:ext cx="9701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두꺼운 니트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,</a:t>
            </a:r>
          </a:p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청바지</a:t>
            </a:r>
            <a:endParaRPr lang="en-US" altLang="ko-KR" sz="1100" dirty="0" smtClean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607806" y="2526304"/>
            <a:ext cx="13324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린넨</a:t>
            </a:r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 셔츠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, </a:t>
            </a:r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슬랙스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,</a:t>
            </a:r>
          </a:p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가디건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1633393" y="4914101"/>
            <a:ext cx="1111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원피스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, </a:t>
            </a:r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청자켓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885072" y="3262867"/>
            <a:ext cx="3914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20º</a:t>
            </a:r>
            <a:endParaRPr lang="ko-KR" altLang="en-US" sz="1050" dirty="0"/>
          </a:p>
        </p:txBody>
      </p:sp>
      <p:sp>
        <p:nvSpPr>
          <p:cNvPr id="85" name="TextBox 84"/>
          <p:cNvSpPr txBox="1"/>
          <p:nvPr/>
        </p:nvSpPr>
        <p:spPr>
          <a:xfrm>
            <a:off x="2869746" y="4120224"/>
            <a:ext cx="3914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18º</a:t>
            </a:r>
            <a:endParaRPr lang="ko-KR" altLang="en-US" sz="1050" dirty="0"/>
          </a:p>
        </p:txBody>
      </p:sp>
      <p:sp>
        <p:nvSpPr>
          <p:cNvPr id="86" name="TextBox 85"/>
          <p:cNvSpPr txBox="1"/>
          <p:nvPr/>
        </p:nvSpPr>
        <p:spPr>
          <a:xfrm>
            <a:off x="2878256" y="2503486"/>
            <a:ext cx="3914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19º</a:t>
            </a:r>
            <a:endParaRPr lang="ko-KR" altLang="en-US" sz="1050" dirty="0"/>
          </a:p>
        </p:txBody>
      </p:sp>
      <p:sp>
        <p:nvSpPr>
          <p:cNvPr id="87" name="TextBox 86"/>
          <p:cNvSpPr txBox="1"/>
          <p:nvPr/>
        </p:nvSpPr>
        <p:spPr>
          <a:xfrm>
            <a:off x="2902299" y="4940889"/>
            <a:ext cx="3914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21º</a:t>
            </a:r>
            <a:endParaRPr lang="ko-KR" altLang="en-US" sz="1050" dirty="0"/>
          </a:p>
        </p:txBody>
      </p:sp>
      <p:pic>
        <p:nvPicPr>
          <p:cNvPr id="64" name="그림 6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6626" y="3079023"/>
            <a:ext cx="582390" cy="615583"/>
          </a:xfrm>
          <a:prstGeom prst="rect">
            <a:avLst/>
          </a:prstGeom>
        </p:spPr>
      </p:pic>
      <p:pic>
        <p:nvPicPr>
          <p:cNvPr id="80" name="그림 7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0638" y="2287021"/>
            <a:ext cx="499945" cy="601752"/>
          </a:xfrm>
          <a:prstGeom prst="rect">
            <a:avLst/>
          </a:prstGeom>
        </p:spPr>
      </p:pic>
      <p:pic>
        <p:nvPicPr>
          <p:cNvPr id="88" name="그림 8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7495" y="4747630"/>
            <a:ext cx="499459" cy="606567"/>
          </a:xfrm>
          <a:prstGeom prst="rect">
            <a:avLst/>
          </a:prstGeom>
        </p:spPr>
      </p:pic>
      <p:sp>
        <p:nvSpPr>
          <p:cNvPr id="89" name="TextBox 88"/>
          <p:cNvSpPr txBox="1"/>
          <p:nvPr/>
        </p:nvSpPr>
        <p:spPr>
          <a:xfrm>
            <a:off x="4463154" y="1815333"/>
            <a:ext cx="746069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날씨를 알려주는 상단 화면은 고정되어</a:t>
            </a:r>
            <a:r>
              <a:rPr lang="en-US" altLang="ko-KR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있으며 날씨 </a:t>
            </a:r>
            <a:r>
              <a:rPr lang="ko-KR" altLang="en-US" dirty="0" err="1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새로고침이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가능하다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필터 아이콘을 누르면 기온으로 검색할 수 있다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사진</a:t>
            </a:r>
            <a:r>
              <a:rPr lang="en-US" altLang="ko-KR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,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옷 종류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,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기온과 느낌이 표시된다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FontTx/>
              <a:buAutoNum type="arabicPeriod"/>
            </a:pPr>
            <a:r>
              <a:rPr lang="ko-KR" altLang="en-US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개인 정보</a:t>
            </a:r>
            <a:r>
              <a:rPr lang="en-US" altLang="ko-KR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, </a:t>
            </a:r>
            <a:r>
              <a:rPr lang="ko-KR" altLang="en-US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위치 정보는 표시되지 않는다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현재 기온에 맞는 추천 글을 상단에 보여준다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리스트의 아이템을 클릭하여 자세한 내용을 볼 수 있다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</p:txBody>
      </p:sp>
      <p:pic>
        <p:nvPicPr>
          <p:cNvPr id="84" name="Picture 8" descr="ìë¡ê³ ì¹¨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4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60889" l="21778" r="78667">
                        <a14:foregroundMark x1="48889" y1="12889" x2="48889" y2="1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79" t="4947" r="20786" b="38035"/>
          <a:stretch/>
        </p:blipFill>
        <p:spPr bwMode="auto">
          <a:xfrm flipH="1" flipV="1">
            <a:off x="2207407" y="1747816"/>
            <a:ext cx="182881" cy="17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02571" y="2263573"/>
            <a:ext cx="408239" cy="215444"/>
          </a:xfrm>
          <a:prstGeom prst="rect">
            <a:avLst/>
          </a:prstGeom>
          <a:noFill/>
          <a:ln w="38100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추천</a:t>
            </a:r>
            <a:endParaRPr lang="ko-KR" altLang="en-US" sz="8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90" name="직사각형 89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TextBox 90"/>
          <p:cNvSpPr txBox="1"/>
          <p:nvPr/>
        </p:nvSpPr>
        <p:spPr>
          <a:xfrm>
            <a:off x="237346" y="145003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3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750102" y="268114"/>
            <a:ext cx="3873655" cy="46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화면 구성 및 세부 기능</a:t>
            </a:r>
          </a:p>
        </p:txBody>
      </p:sp>
      <p:cxnSp>
        <p:nvCxnSpPr>
          <p:cNvPr id="93" name="직선 연결선 92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739832" y="1369609"/>
            <a:ext cx="2992582" cy="1294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11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739832" y="5410498"/>
            <a:ext cx="759184" cy="4561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31519" y="1364186"/>
            <a:ext cx="3000895" cy="450243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33047" y="989313"/>
            <a:ext cx="2268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리스트 아이템 클릭 화면</a:t>
            </a:r>
            <a:endParaRPr lang="ko-KR" altLang="en-US" sz="16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31519" y="5403273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31519" y="1499062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731514" y="1889760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487558" y="5410498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2252745" y="5403273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3049383" y="5403272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그룹 64"/>
          <p:cNvGrpSpPr/>
          <p:nvPr/>
        </p:nvGrpSpPr>
        <p:grpSpPr>
          <a:xfrm>
            <a:off x="962237" y="3548389"/>
            <a:ext cx="350320" cy="355220"/>
            <a:chOff x="5364591" y="3108963"/>
            <a:chExt cx="864524" cy="822960"/>
          </a:xfrm>
        </p:grpSpPr>
        <p:sp>
          <p:nvSpPr>
            <p:cNvPr id="66" name="타원 65"/>
            <p:cNvSpPr/>
            <p:nvPr/>
          </p:nvSpPr>
          <p:spPr>
            <a:xfrm>
              <a:off x="5364591" y="3108963"/>
              <a:ext cx="864524" cy="822960"/>
            </a:xfrm>
            <a:prstGeom prst="ellipse">
              <a:avLst/>
            </a:prstGeom>
            <a:solidFill>
              <a:srgbClr val="FF5B5B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타원 66"/>
            <p:cNvSpPr/>
            <p:nvPr/>
          </p:nvSpPr>
          <p:spPr>
            <a:xfrm>
              <a:off x="5577950" y="3406829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 67"/>
            <p:cNvSpPr/>
            <p:nvPr/>
          </p:nvSpPr>
          <p:spPr>
            <a:xfrm>
              <a:off x="5871666" y="3391590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막힌 원호 68"/>
            <p:cNvSpPr/>
            <p:nvPr/>
          </p:nvSpPr>
          <p:spPr>
            <a:xfrm>
              <a:off x="5668007" y="3635432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1347548" y="3593479"/>
            <a:ext cx="3914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20º</a:t>
            </a:r>
            <a:endParaRPr lang="ko-KR" altLang="en-US" sz="1050" dirty="0"/>
          </a:p>
        </p:txBody>
      </p:sp>
      <p:pic>
        <p:nvPicPr>
          <p:cNvPr id="64" name="그림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000" y="2048633"/>
            <a:ext cx="1285793" cy="1359076"/>
          </a:xfrm>
          <a:prstGeom prst="rect">
            <a:avLst/>
          </a:prstGeom>
        </p:spPr>
      </p:pic>
      <p:sp>
        <p:nvSpPr>
          <p:cNvPr id="6" name="왼쪽 화살표 5"/>
          <p:cNvSpPr/>
          <p:nvPr/>
        </p:nvSpPr>
        <p:spPr>
          <a:xfrm>
            <a:off x="806335" y="1637607"/>
            <a:ext cx="232756" cy="108066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922713" y="3997876"/>
            <a:ext cx="20778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낮엔 너무 더워요</a:t>
            </a:r>
            <a:r>
              <a:rPr lang="en-US" altLang="ko-KR" sz="10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.</a:t>
            </a:r>
          </a:p>
          <a:p>
            <a:r>
              <a:rPr lang="ko-KR" altLang="en-US" sz="10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얇게 입고 나가시는 걸 </a:t>
            </a:r>
            <a:r>
              <a:rPr lang="ko-KR" altLang="en-US" sz="10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추천드려요</a:t>
            </a:r>
            <a:r>
              <a:rPr lang="en-US" altLang="ko-KR" sz="10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.</a:t>
            </a:r>
          </a:p>
        </p:txBody>
      </p:sp>
      <p:pic>
        <p:nvPicPr>
          <p:cNvPr id="120" name="Picture 2" descr="í¸ë, ìê°ë½, ìì§ìê°ë½, ë§¨ ìë¡, ê´ì°®ìë ê², ìë²½ í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2098" y="4867699"/>
            <a:ext cx="210647" cy="220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1" name="TextBox 120"/>
          <p:cNvSpPr txBox="1"/>
          <p:nvPr/>
        </p:nvSpPr>
        <p:spPr>
          <a:xfrm>
            <a:off x="1734247" y="5095690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도움 됐어요</a:t>
            </a:r>
            <a:endParaRPr lang="ko-KR" altLang="en-US" sz="10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2211791" y="4889521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/>
              <a:t>11</a:t>
            </a:r>
            <a:endParaRPr lang="ko-KR" altLang="en-US" sz="1000" dirty="0"/>
          </a:p>
        </p:txBody>
      </p:sp>
      <p:cxnSp>
        <p:nvCxnSpPr>
          <p:cNvPr id="43" name="직선 연결선 42"/>
          <p:cNvCxnSpPr>
            <a:endCxn id="33" idx="1"/>
          </p:cNvCxnSpPr>
          <p:nvPr/>
        </p:nvCxnSpPr>
        <p:spPr>
          <a:xfrm flipV="1">
            <a:off x="3608833" y="1029230"/>
            <a:ext cx="671233" cy="6687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2231961" y="2917322"/>
            <a:ext cx="97013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두꺼운 니트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,</a:t>
            </a:r>
          </a:p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청바지</a:t>
            </a:r>
            <a:endParaRPr lang="en-US" altLang="ko-KR" sz="1100" dirty="0" smtClean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/>
          <p:cNvSpPr txBox="1"/>
          <p:nvPr/>
        </p:nvSpPr>
        <p:spPr>
          <a:xfrm>
            <a:off x="237346" y="145003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3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50102" y="268114"/>
            <a:ext cx="3873655" cy="46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화면 구성 및 세부 기능</a:t>
            </a:r>
          </a:p>
        </p:txBody>
      </p:sp>
      <p:cxnSp>
        <p:nvCxnSpPr>
          <p:cNvPr id="76" name="직선 연결선 75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/>
          <p:cNvSpPr/>
          <p:nvPr/>
        </p:nvSpPr>
        <p:spPr>
          <a:xfrm>
            <a:off x="739832" y="1369609"/>
            <a:ext cx="2992582" cy="1294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4421712" y="2326663"/>
            <a:ext cx="7152920" cy="2763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뒤로 가기 버튼으로 목록으로 돌아갈 수 있다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우측 상단 버튼은 일반 유저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,</a:t>
            </a:r>
            <a:r>
              <a:rPr lang="ko-KR" altLang="en-US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글쓴이에 따라 다르게 표시된다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일반 유저는 찜 하기 버튼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, 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글쓴이는 글 수정 및 삭제 버튼이 표시된다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리스트에서 클릭한 옷에 대한 정보들을 표시한다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도움 됐어요 버튼은 추천 글에 영향을 준다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  <a:endParaRPr lang="ko-KR" altLang="en-US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192880"/>
              </p:ext>
            </p:extLst>
          </p:nvPr>
        </p:nvGraphicFramePr>
        <p:xfrm>
          <a:off x="4280066" y="611401"/>
          <a:ext cx="2733293" cy="8356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4695">
                  <a:extLst>
                    <a:ext uri="{9D8B030D-6E8A-4147-A177-3AD203B41FA5}">
                      <a16:colId xmlns:a16="http://schemas.microsoft.com/office/drawing/2014/main" val="3767949618"/>
                    </a:ext>
                  </a:extLst>
                </a:gridCol>
                <a:gridCol w="905522">
                  <a:extLst>
                    <a:ext uri="{9D8B030D-6E8A-4147-A177-3AD203B41FA5}">
                      <a16:colId xmlns:a16="http://schemas.microsoft.com/office/drawing/2014/main" val="13015532"/>
                    </a:ext>
                  </a:extLst>
                </a:gridCol>
                <a:gridCol w="1083076">
                  <a:extLst>
                    <a:ext uri="{9D8B030D-6E8A-4147-A177-3AD203B41FA5}">
                      <a16:colId xmlns:a16="http://schemas.microsoft.com/office/drawing/2014/main" val="3735754474"/>
                    </a:ext>
                  </a:extLst>
                </a:gridCol>
              </a:tblGrid>
              <a:tr h="2341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구분</a:t>
                      </a:r>
                      <a:endParaRPr lang="ko-KR" altLang="en-US" sz="1200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일반 유저</a:t>
                      </a:r>
                      <a:endParaRPr lang="ko-KR" altLang="en-US" sz="1200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글쓴이</a:t>
                      </a:r>
                      <a:endParaRPr lang="ko-KR" altLang="en-US" sz="1200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3280618"/>
                  </a:ext>
                </a:extLst>
              </a:tr>
              <a:tr h="2632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아이콘</a:t>
                      </a:r>
                      <a:endParaRPr lang="ko-KR" altLang="en-US" sz="1200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♡</a:t>
                      </a:r>
                      <a:endParaRPr lang="ko-KR" altLang="en-US" sz="1200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/>
                        <a:t>…</a:t>
                      </a:r>
                      <a:endParaRPr lang="ko-KR" altLang="en-US" sz="1200" b="1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032646"/>
                  </a:ext>
                </a:extLst>
              </a:tr>
              <a:tr h="2870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기능</a:t>
                      </a:r>
                      <a:endParaRPr lang="ko-KR" altLang="en-US" sz="1200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찜 하기</a:t>
                      </a:r>
                      <a:endParaRPr lang="ko-KR" altLang="en-US" sz="1200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글 수정</a:t>
                      </a:r>
                      <a:r>
                        <a:rPr lang="en-US" altLang="ko-KR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/</a:t>
                      </a:r>
                      <a:r>
                        <a:rPr lang="ko-KR" altLang="en-US" sz="1200" dirty="0" smtClean="0">
                          <a:latin typeface="THE명품굴림 " panose="02020603020101020101" pitchFamily="18" charset="-127"/>
                          <a:ea typeface="THE명품굴림 " panose="02020603020101020101" pitchFamily="18" charset="-127"/>
                        </a:rPr>
                        <a:t>삭제</a:t>
                      </a:r>
                      <a:endParaRPr lang="ko-KR" altLang="en-US" sz="1200" dirty="0">
                        <a:latin typeface="THE명품굴림 " panose="02020603020101020101" pitchFamily="18" charset="-127"/>
                        <a:ea typeface="THE명품굴림 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314683"/>
                  </a:ext>
                </a:extLst>
              </a:tr>
            </a:tbl>
          </a:graphicData>
        </a:graphic>
      </p:graphicFrame>
      <p:sp>
        <p:nvSpPr>
          <p:cNvPr id="112" name="TextBox 111"/>
          <p:cNvSpPr txBox="1"/>
          <p:nvPr/>
        </p:nvSpPr>
        <p:spPr>
          <a:xfrm>
            <a:off x="3080799" y="5504139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더보기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574413" y="5512765"/>
            <a:ext cx="6575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찜한</a:t>
            </a:r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 옷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904000" y="5517515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목록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2347278" y="5507382"/>
            <a:ext cx="5741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글쓰기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155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직사각형 89"/>
          <p:cNvSpPr/>
          <p:nvPr/>
        </p:nvSpPr>
        <p:spPr>
          <a:xfrm>
            <a:off x="1496292" y="5410498"/>
            <a:ext cx="759184" cy="4561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31519" y="1364186"/>
            <a:ext cx="3000895" cy="450243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33047" y="989313"/>
            <a:ext cx="12586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찜한</a:t>
            </a:r>
            <a:r>
              <a:rPr lang="ko-KR" altLang="en-US" sz="16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옷 화면</a:t>
            </a:r>
            <a:endParaRPr lang="ko-KR" altLang="en-US" sz="16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31519" y="5403273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31519" y="1499062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731518" y="2272146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731518" y="3136669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487558" y="5410498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2252745" y="5403273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3049383" y="5403272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직사각형 149"/>
          <p:cNvSpPr/>
          <p:nvPr/>
        </p:nvSpPr>
        <p:spPr>
          <a:xfrm>
            <a:off x="804379" y="1579344"/>
            <a:ext cx="768078" cy="61514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직사각형 150"/>
          <p:cNvSpPr/>
          <p:nvPr/>
        </p:nvSpPr>
        <p:spPr>
          <a:xfrm>
            <a:off x="821826" y="2394238"/>
            <a:ext cx="768078" cy="61514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2" name="그룹 151"/>
          <p:cNvGrpSpPr/>
          <p:nvPr/>
        </p:nvGrpSpPr>
        <p:grpSpPr>
          <a:xfrm>
            <a:off x="3236907" y="1735132"/>
            <a:ext cx="350320" cy="352995"/>
            <a:chOff x="5364591" y="3099801"/>
            <a:chExt cx="864524" cy="822960"/>
          </a:xfrm>
        </p:grpSpPr>
        <p:sp>
          <p:nvSpPr>
            <p:cNvPr id="153" name="타원 152"/>
            <p:cNvSpPr/>
            <p:nvPr/>
          </p:nvSpPr>
          <p:spPr>
            <a:xfrm>
              <a:off x="5364591" y="3099801"/>
              <a:ext cx="864524" cy="822960"/>
            </a:xfrm>
            <a:prstGeom prst="ellipse">
              <a:avLst/>
            </a:prstGeom>
            <a:solidFill>
              <a:srgbClr val="92D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" name="타원 153"/>
            <p:cNvSpPr/>
            <p:nvPr/>
          </p:nvSpPr>
          <p:spPr>
            <a:xfrm>
              <a:off x="5577950" y="3397671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타원 154"/>
            <p:cNvSpPr/>
            <p:nvPr/>
          </p:nvSpPr>
          <p:spPr>
            <a:xfrm>
              <a:off x="5871666" y="3382432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막힌 원호 155"/>
            <p:cNvSpPr/>
            <p:nvPr/>
          </p:nvSpPr>
          <p:spPr>
            <a:xfrm rot="10800000">
              <a:off x="5662466" y="3561696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7" name="그룹 156"/>
          <p:cNvGrpSpPr/>
          <p:nvPr/>
        </p:nvGrpSpPr>
        <p:grpSpPr>
          <a:xfrm>
            <a:off x="3233115" y="2552465"/>
            <a:ext cx="350320" cy="352995"/>
            <a:chOff x="5364591" y="3099801"/>
            <a:chExt cx="864524" cy="822960"/>
          </a:xfrm>
        </p:grpSpPr>
        <p:sp>
          <p:nvSpPr>
            <p:cNvPr id="158" name="타원 157"/>
            <p:cNvSpPr/>
            <p:nvPr/>
          </p:nvSpPr>
          <p:spPr>
            <a:xfrm>
              <a:off x="5364591" y="3099801"/>
              <a:ext cx="864524" cy="822960"/>
            </a:xfrm>
            <a:prstGeom prst="ellipse">
              <a:avLst/>
            </a:prstGeom>
            <a:solidFill>
              <a:srgbClr val="92D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9" name="타원 158"/>
            <p:cNvSpPr/>
            <p:nvPr/>
          </p:nvSpPr>
          <p:spPr>
            <a:xfrm>
              <a:off x="5577950" y="3397671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0" name="타원 159"/>
            <p:cNvSpPr/>
            <p:nvPr/>
          </p:nvSpPr>
          <p:spPr>
            <a:xfrm>
              <a:off x="5871666" y="3382432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막힌 원호 160"/>
            <p:cNvSpPr/>
            <p:nvPr/>
          </p:nvSpPr>
          <p:spPr>
            <a:xfrm rot="10800000">
              <a:off x="5662466" y="3561696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4" name="TextBox 163"/>
          <p:cNvSpPr txBox="1"/>
          <p:nvPr/>
        </p:nvSpPr>
        <p:spPr>
          <a:xfrm>
            <a:off x="2883156" y="1806296"/>
            <a:ext cx="3914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19º</a:t>
            </a:r>
            <a:endParaRPr lang="ko-KR" altLang="en-US" sz="1050" dirty="0"/>
          </a:p>
        </p:txBody>
      </p:sp>
      <p:sp>
        <p:nvSpPr>
          <p:cNvPr id="165" name="TextBox 164"/>
          <p:cNvSpPr txBox="1"/>
          <p:nvPr/>
        </p:nvSpPr>
        <p:spPr>
          <a:xfrm>
            <a:off x="2900343" y="2596070"/>
            <a:ext cx="3914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/>
              <a:t>21º</a:t>
            </a:r>
            <a:endParaRPr lang="ko-KR" altLang="en-US" sz="1050" dirty="0"/>
          </a:p>
        </p:txBody>
      </p:sp>
      <p:pic>
        <p:nvPicPr>
          <p:cNvPr id="166" name="그림 1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538" y="1589831"/>
            <a:ext cx="499945" cy="601752"/>
          </a:xfrm>
          <a:prstGeom prst="rect">
            <a:avLst/>
          </a:prstGeom>
        </p:spPr>
      </p:pic>
      <p:pic>
        <p:nvPicPr>
          <p:cNvPr id="167" name="그림 1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539" y="2402811"/>
            <a:ext cx="499459" cy="606567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1612980" y="1699443"/>
            <a:ext cx="13324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린넨</a:t>
            </a:r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 셔츠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, </a:t>
            </a:r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슬랙스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,</a:t>
            </a:r>
          </a:p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가디건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645273" y="2573791"/>
            <a:ext cx="1111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원피스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, </a:t>
            </a:r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청자켓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237346" y="145003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3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50102" y="268114"/>
            <a:ext cx="3873655" cy="46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화면 구성 및 세부 기능</a:t>
            </a:r>
          </a:p>
        </p:txBody>
      </p:sp>
      <p:cxnSp>
        <p:nvCxnSpPr>
          <p:cNvPr id="43" name="직선 연결선 42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739832" y="1369609"/>
            <a:ext cx="2992582" cy="1294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4421712" y="2326663"/>
            <a:ext cx="54312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err="1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찜한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옷들의 목록을 표시한다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찜 취소는 리스트의 아이템을 클릭한 후 할 수 있다</a:t>
            </a:r>
            <a:r>
              <a:rPr lang="en-US" altLang="ko-KR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.</a:t>
            </a:r>
            <a:r>
              <a:rPr lang="ko-KR" altLang="en-US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 </a:t>
            </a:r>
            <a:endParaRPr lang="en-US" altLang="ko-KR" dirty="0" smtClean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080799" y="5504139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더보기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574413" y="5512765"/>
            <a:ext cx="6575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찜한</a:t>
            </a:r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 옷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904000" y="5517515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목록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347278" y="5507382"/>
            <a:ext cx="5741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글쓰기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967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직사각형 89"/>
          <p:cNvSpPr/>
          <p:nvPr/>
        </p:nvSpPr>
        <p:spPr>
          <a:xfrm>
            <a:off x="2263380" y="5410498"/>
            <a:ext cx="786003" cy="4561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C8E05-E713-4FB4-B636-D7E1C0B4B622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31519" y="1364186"/>
            <a:ext cx="3000895" cy="450243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33047" y="989313"/>
            <a:ext cx="11945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글쓰기 화면</a:t>
            </a:r>
            <a:endParaRPr lang="ko-KR" altLang="en-US" sz="16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31519" y="5403273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31519" y="1499062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487558" y="5410498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2252745" y="5403273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3049383" y="5403272"/>
            <a:ext cx="0" cy="4633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739832" y="1369609"/>
            <a:ext cx="2992582" cy="1294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연결선 37"/>
          <p:cNvCxnSpPr/>
          <p:nvPr/>
        </p:nvCxnSpPr>
        <p:spPr>
          <a:xfrm>
            <a:off x="729598" y="2392527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6" descr="êµ¬ë¦ ê·¸ë¦¼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625" b="70469" l="18438" r="8359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399" t="26699" r="16438" b="27540"/>
          <a:stretch/>
        </p:blipFill>
        <p:spPr bwMode="auto">
          <a:xfrm>
            <a:off x="811320" y="1926995"/>
            <a:ext cx="559474" cy="39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1356404" y="1986913"/>
            <a:ext cx="421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19º</a:t>
            </a:r>
            <a:endParaRPr lang="ko-KR" altLang="en-US" sz="1200" dirty="0"/>
          </a:p>
        </p:txBody>
      </p:sp>
      <p:sp>
        <p:nvSpPr>
          <p:cNvPr id="41" name="TextBox 40"/>
          <p:cNvSpPr txBox="1"/>
          <p:nvPr/>
        </p:nvSpPr>
        <p:spPr>
          <a:xfrm>
            <a:off x="1648407" y="1995809"/>
            <a:ext cx="4411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대전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pic>
        <p:nvPicPr>
          <p:cNvPr id="42" name="Picture 8" descr="ìë¡ê³ ì¹¨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4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60889" l="21778" r="78667">
                        <a14:foregroundMark x1="48889" y1="12889" x2="48889" y2="1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79" t="4947" r="20786" b="38035"/>
          <a:stretch/>
        </p:blipFill>
        <p:spPr bwMode="auto">
          <a:xfrm flipH="1" flipV="1">
            <a:off x="2097511" y="2051937"/>
            <a:ext cx="182881" cy="17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8" descr="ìë¡ê³ ì¹¨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4" cstate="print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89" b="60889" l="21778" r="78667">
                        <a14:foregroundMark x1="48889" y1="12889" x2="48889" y2="1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79" t="4947" r="20786" b="38035"/>
          <a:stretch/>
        </p:blipFill>
        <p:spPr bwMode="auto">
          <a:xfrm>
            <a:off x="2088067" y="2038340"/>
            <a:ext cx="182881" cy="17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9" name="그룹 68"/>
          <p:cNvGrpSpPr/>
          <p:nvPr/>
        </p:nvGrpSpPr>
        <p:grpSpPr>
          <a:xfrm>
            <a:off x="3047407" y="4762720"/>
            <a:ext cx="360000" cy="360000"/>
            <a:chOff x="5364591" y="3108963"/>
            <a:chExt cx="864524" cy="822960"/>
          </a:xfrm>
        </p:grpSpPr>
        <p:sp>
          <p:nvSpPr>
            <p:cNvPr id="70" name="타원 69"/>
            <p:cNvSpPr/>
            <p:nvPr/>
          </p:nvSpPr>
          <p:spPr>
            <a:xfrm>
              <a:off x="5364591" y="3108963"/>
              <a:ext cx="864524" cy="822960"/>
            </a:xfrm>
            <a:prstGeom prst="ellipse">
              <a:avLst/>
            </a:prstGeom>
            <a:solidFill>
              <a:srgbClr val="FF5B5B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타원 70"/>
            <p:cNvSpPr/>
            <p:nvPr/>
          </p:nvSpPr>
          <p:spPr>
            <a:xfrm>
              <a:off x="5577950" y="3406829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타원 71"/>
            <p:cNvSpPr/>
            <p:nvPr/>
          </p:nvSpPr>
          <p:spPr>
            <a:xfrm>
              <a:off x="5871666" y="3391590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막힌 원호 72"/>
            <p:cNvSpPr/>
            <p:nvPr/>
          </p:nvSpPr>
          <p:spPr>
            <a:xfrm>
              <a:off x="5668007" y="3635432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27" name="직선 연결선 26"/>
          <p:cNvCxnSpPr/>
          <p:nvPr/>
        </p:nvCxnSpPr>
        <p:spPr>
          <a:xfrm flipV="1">
            <a:off x="3469116" y="3954271"/>
            <a:ext cx="827398" cy="926876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그룹 93"/>
          <p:cNvGrpSpPr/>
          <p:nvPr/>
        </p:nvGrpSpPr>
        <p:grpSpPr>
          <a:xfrm>
            <a:off x="1040367" y="4777957"/>
            <a:ext cx="360000" cy="360000"/>
            <a:chOff x="2311049" y="4364182"/>
            <a:chExt cx="864524" cy="822960"/>
          </a:xfrm>
        </p:grpSpPr>
        <p:sp>
          <p:nvSpPr>
            <p:cNvPr id="95" name="타원 94"/>
            <p:cNvSpPr/>
            <p:nvPr/>
          </p:nvSpPr>
          <p:spPr>
            <a:xfrm>
              <a:off x="2311049" y="4364182"/>
              <a:ext cx="864524" cy="82296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/>
            <p:cNvSpPr/>
            <p:nvPr/>
          </p:nvSpPr>
          <p:spPr>
            <a:xfrm>
              <a:off x="2837521" y="4662053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96"/>
            <p:cNvSpPr/>
            <p:nvPr/>
          </p:nvSpPr>
          <p:spPr>
            <a:xfrm>
              <a:off x="2565972" y="4673136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8" name="직선 연결선 97"/>
            <p:cNvCxnSpPr/>
            <p:nvPr/>
          </p:nvCxnSpPr>
          <p:spPr>
            <a:xfrm flipV="1">
              <a:off x="2510552" y="4563686"/>
              <a:ext cx="157942" cy="947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/>
            <p:cNvCxnSpPr/>
            <p:nvPr/>
          </p:nvCxnSpPr>
          <p:spPr>
            <a:xfrm>
              <a:off x="2843058" y="4563686"/>
              <a:ext cx="149634" cy="947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막힌 원호 99"/>
            <p:cNvSpPr/>
            <p:nvPr/>
          </p:nvSpPr>
          <p:spPr>
            <a:xfrm>
              <a:off x="2618621" y="4896199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그룹 100"/>
          <p:cNvGrpSpPr/>
          <p:nvPr/>
        </p:nvGrpSpPr>
        <p:grpSpPr>
          <a:xfrm>
            <a:off x="1522570" y="4782223"/>
            <a:ext cx="360000" cy="360000"/>
            <a:chOff x="2311049" y="4364182"/>
            <a:chExt cx="864524" cy="822960"/>
          </a:xfrm>
        </p:grpSpPr>
        <p:sp>
          <p:nvSpPr>
            <p:cNvPr id="102" name="타원 101"/>
            <p:cNvSpPr/>
            <p:nvPr/>
          </p:nvSpPr>
          <p:spPr>
            <a:xfrm>
              <a:off x="2311049" y="4364182"/>
              <a:ext cx="864524" cy="82296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/>
            <p:cNvSpPr/>
            <p:nvPr/>
          </p:nvSpPr>
          <p:spPr>
            <a:xfrm>
              <a:off x="2837521" y="4662053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타원 103"/>
            <p:cNvSpPr/>
            <p:nvPr/>
          </p:nvSpPr>
          <p:spPr>
            <a:xfrm>
              <a:off x="2565972" y="4673136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막힌 원호 104"/>
            <p:cNvSpPr/>
            <p:nvPr/>
          </p:nvSpPr>
          <p:spPr>
            <a:xfrm rot="10800000">
              <a:off x="2614465" y="4820688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6" name="그룹 105"/>
          <p:cNvGrpSpPr/>
          <p:nvPr/>
        </p:nvGrpSpPr>
        <p:grpSpPr>
          <a:xfrm>
            <a:off x="2043887" y="4772637"/>
            <a:ext cx="360000" cy="360000"/>
            <a:chOff x="5364591" y="3099801"/>
            <a:chExt cx="864524" cy="822960"/>
          </a:xfrm>
        </p:grpSpPr>
        <p:sp>
          <p:nvSpPr>
            <p:cNvPr id="107" name="타원 106"/>
            <p:cNvSpPr/>
            <p:nvPr/>
          </p:nvSpPr>
          <p:spPr>
            <a:xfrm>
              <a:off x="5364591" y="3099801"/>
              <a:ext cx="864524" cy="822960"/>
            </a:xfrm>
            <a:prstGeom prst="ellipse">
              <a:avLst/>
            </a:prstGeom>
            <a:solidFill>
              <a:srgbClr val="92D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타원 107"/>
            <p:cNvSpPr/>
            <p:nvPr/>
          </p:nvSpPr>
          <p:spPr>
            <a:xfrm>
              <a:off x="5577950" y="3397671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타원 108"/>
            <p:cNvSpPr/>
            <p:nvPr/>
          </p:nvSpPr>
          <p:spPr>
            <a:xfrm>
              <a:off x="5871666" y="3382432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막힌 원호 109"/>
            <p:cNvSpPr/>
            <p:nvPr/>
          </p:nvSpPr>
          <p:spPr>
            <a:xfrm rot="10800000">
              <a:off x="5662466" y="3561696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3" name="그룹 112"/>
          <p:cNvGrpSpPr/>
          <p:nvPr/>
        </p:nvGrpSpPr>
        <p:grpSpPr>
          <a:xfrm>
            <a:off x="2561338" y="4771143"/>
            <a:ext cx="360000" cy="360000"/>
            <a:chOff x="2593759" y="3814417"/>
            <a:chExt cx="393921" cy="389052"/>
          </a:xfrm>
        </p:grpSpPr>
        <p:sp>
          <p:nvSpPr>
            <p:cNvPr id="114" name="타원 113"/>
            <p:cNvSpPr/>
            <p:nvPr/>
          </p:nvSpPr>
          <p:spPr>
            <a:xfrm>
              <a:off x="2593759" y="3814417"/>
              <a:ext cx="393921" cy="389052"/>
            </a:xfrm>
            <a:prstGeom prst="ellipse">
              <a:avLst/>
            </a:prstGeom>
            <a:solidFill>
              <a:srgbClr val="FFB9B9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타원 114"/>
            <p:cNvSpPr/>
            <p:nvPr/>
          </p:nvSpPr>
          <p:spPr>
            <a:xfrm>
              <a:off x="2690976" y="3955232"/>
              <a:ext cx="44191" cy="5370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타원 115"/>
            <p:cNvSpPr/>
            <p:nvPr/>
          </p:nvSpPr>
          <p:spPr>
            <a:xfrm>
              <a:off x="2824808" y="3948028"/>
              <a:ext cx="44191" cy="5370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막힌 원호 116"/>
            <p:cNvSpPr/>
            <p:nvPr/>
          </p:nvSpPr>
          <p:spPr>
            <a:xfrm rot="10800000">
              <a:off x="2722863" y="4047809"/>
              <a:ext cx="124127" cy="75448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그룹 117"/>
          <p:cNvGrpSpPr/>
          <p:nvPr/>
        </p:nvGrpSpPr>
        <p:grpSpPr>
          <a:xfrm>
            <a:off x="4380948" y="2783688"/>
            <a:ext cx="360000" cy="360000"/>
            <a:chOff x="2311049" y="4364182"/>
            <a:chExt cx="864524" cy="822960"/>
          </a:xfrm>
        </p:grpSpPr>
        <p:sp>
          <p:nvSpPr>
            <p:cNvPr id="119" name="타원 118"/>
            <p:cNvSpPr/>
            <p:nvPr/>
          </p:nvSpPr>
          <p:spPr>
            <a:xfrm>
              <a:off x="2311049" y="4364182"/>
              <a:ext cx="864524" cy="82296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/>
            <p:cNvSpPr/>
            <p:nvPr/>
          </p:nvSpPr>
          <p:spPr>
            <a:xfrm>
              <a:off x="2837521" y="4662053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/>
            <p:cNvSpPr/>
            <p:nvPr/>
          </p:nvSpPr>
          <p:spPr>
            <a:xfrm>
              <a:off x="2565972" y="4673136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2" name="직선 연결선 121"/>
            <p:cNvCxnSpPr/>
            <p:nvPr/>
          </p:nvCxnSpPr>
          <p:spPr>
            <a:xfrm flipV="1">
              <a:off x="2510552" y="4563686"/>
              <a:ext cx="157942" cy="947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직선 연결선 122"/>
            <p:cNvCxnSpPr/>
            <p:nvPr/>
          </p:nvCxnSpPr>
          <p:spPr>
            <a:xfrm>
              <a:off x="2843058" y="4563686"/>
              <a:ext cx="149634" cy="947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막힌 원호 123"/>
            <p:cNvSpPr/>
            <p:nvPr/>
          </p:nvSpPr>
          <p:spPr>
            <a:xfrm>
              <a:off x="2618621" y="4896199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5" name="그룹 124"/>
          <p:cNvGrpSpPr/>
          <p:nvPr/>
        </p:nvGrpSpPr>
        <p:grpSpPr>
          <a:xfrm>
            <a:off x="4382195" y="3247171"/>
            <a:ext cx="360000" cy="360000"/>
            <a:chOff x="2311049" y="4364182"/>
            <a:chExt cx="864524" cy="822960"/>
          </a:xfrm>
        </p:grpSpPr>
        <p:sp>
          <p:nvSpPr>
            <p:cNvPr id="126" name="타원 125"/>
            <p:cNvSpPr/>
            <p:nvPr/>
          </p:nvSpPr>
          <p:spPr>
            <a:xfrm>
              <a:off x="2311049" y="4364182"/>
              <a:ext cx="864524" cy="82296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/>
            <p:cNvSpPr/>
            <p:nvPr/>
          </p:nvSpPr>
          <p:spPr>
            <a:xfrm>
              <a:off x="2837521" y="4662053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/>
            <p:cNvSpPr/>
            <p:nvPr/>
          </p:nvSpPr>
          <p:spPr>
            <a:xfrm>
              <a:off x="2565972" y="4673136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막힌 원호 128"/>
            <p:cNvSpPr/>
            <p:nvPr/>
          </p:nvSpPr>
          <p:spPr>
            <a:xfrm rot="10800000">
              <a:off x="2614465" y="4820688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그룹 129"/>
          <p:cNvGrpSpPr/>
          <p:nvPr/>
        </p:nvGrpSpPr>
        <p:grpSpPr>
          <a:xfrm>
            <a:off x="4386748" y="3737473"/>
            <a:ext cx="360000" cy="360000"/>
            <a:chOff x="5364591" y="3099801"/>
            <a:chExt cx="864524" cy="822960"/>
          </a:xfrm>
        </p:grpSpPr>
        <p:sp>
          <p:nvSpPr>
            <p:cNvPr id="131" name="타원 130"/>
            <p:cNvSpPr/>
            <p:nvPr/>
          </p:nvSpPr>
          <p:spPr>
            <a:xfrm>
              <a:off x="5364591" y="3099801"/>
              <a:ext cx="864524" cy="822960"/>
            </a:xfrm>
            <a:prstGeom prst="ellipse">
              <a:avLst/>
            </a:prstGeom>
            <a:solidFill>
              <a:srgbClr val="92D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타원 131"/>
            <p:cNvSpPr/>
            <p:nvPr/>
          </p:nvSpPr>
          <p:spPr>
            <a:xfrm>
              <a:off x="5577950" y="3397671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/>
            <p:cNvSpPr/>
            <p:nvPr/>
          </p:nvSpPr>
          <p:spPr>
            <a:xfrm>
              <a:off x="5871666" y="3382432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막힌 원호 133"/>
            <p:cNvSpPr/>
            <p:nvPr/>
          </p:nvSpPr>
          <p:spPr>
            <a:xfrm rot="10800000">
              <a:off x="5662466" y="3561696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그룹 134"/>
          <p:cNvGrpSpPr/>
          <p:nvPr/>
        </p:nvGrpSpPr>
        <p:grpSpPr>
          <a:xfrm>
            <a:off x="4417901" y="4224181"/>
            <a:ext cx="360000" cy="360000"/>
            <a:chOff x="2593759" y="3814417"/>
            <a:chExt cx="393921" cy="389052"/>
          </a:xfrm>
        </p:grpSpPr>
        <p:sp>
          <p:nvSpPr>
            <p:cNvPr id="136" name="타원 135"/>
            <p:cNvSpPr/>
            <p:nvPr/>
          </p:nvSpPr>
          <p:spPr>
            <a:xfrm>
              <a:off x="2593759" y="3814417"/>
              <a:ext cx="393921" cy="389052"/>
            </a:xfrm>
            <a:prstGeom prst="ellipse">
              <a:avLst/>
            </a:prstGeom>
            <a:solidFill>
              <a:srgbClr val="FFB9B9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/>
            <p:cNvSpPr/>
            <p:nvPr/>
          </p:nvSpPr>
          <p:spPr>
            <a:xfrm>
              <a:off x="2690976" y="3955232"/>
              <a:ext cx="44191" cy="5370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/>
            <p:cNvSpPr/>
            <p:nvPr/>
          </p:nvSpPr>
          <p:spPr>
            <a:xfrm>
              <a:off x="2824808" y="3948028"/>
              <a:ext cx="44191" cy="5370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막힌 원호 138"/>
            <p:cNvSpPr/>
            <p:nvPr/>
          </p:nvSpPr>
          <p:spPr>
            <a:xfrm rot="10800000">
              <a:off x="2722863" y="4047809"/>
              <a:ext cx="124127" cy="75448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0" name="그룹 139"/>
          <p:cNvGrpSpPr/>
          <p:nvPr/>
        </p:nvGrpSpPr>
        <p:grpSpPr>
          <a:xfrm>
            <a:off x="4417901" y="4707815"/>
            <a:ext cx="360000" cy="360000"/>
            <a:chOff x="5364591" y="3108963"/>
            <a:chExt cx="864524" cy="822960"/>
          </a:xfrm>
        </p:grpSpPr>
        <p:sp>
          <p:nvSpPr>
            <p:cNvPr id="141" name="타원 140"/>
            <p:cNvSpPr/>
            <p:nvPr/>
          </p:nvSpPr>
          <p:spPr>
            <a:xfrm>
              <a:off x="5364591" y="3108963"/>
              <a:ext cx="864524" cy="822960"/>
            </a:xfrm>
            <a:prstGeom prst="ellipse">
              <a:avLst/>
            </a:prstGeom>
            <a:solidFill>
              <a:srgbClr val="FF5B5B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타원 141"/>
            <p:cNvSpPr/>
            <p:nvPr/>
          </p:nvSpPr>
          <p:spPr>
            <a:xfrm>
              <a:off x="5577950" y="3406829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/>
            <p:cNvSpPr/>
            <p:nvPr/>
          </p:nvSpPr>
          <p:spPr>
            <a:xfrm>
              <a:off x="5871666" y="3391590"/>
              <a:ext cx="96984" cy="11361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막힌 원호 143"/>
            <p:cNvSpPr/>
            <p:nvPr/>
          </p:nvSpPr>
          <p:spPr>
            <a:xfrm>
              <a:off x="5668007" y="3635432"/>
              <a:ext cx="257692" cy="166255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744409" y="2820786"/>
            <a:ext cx="6078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추워요</a:t>
            </a:r>
            <a:endParaRPr lang="ko-KR" altLang="en-US" sz="12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4761275" y="3317378"/>
            <a:ext cx="9380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살짝 추워요</a:t>
            </a:r>
            <a:endParaRPr lang="ko-KR" altLang="en-US" sz="12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4761275" y="3805304"/>
            <a:ext cx="797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딱 좋아요</a:t>
            </a:r>
            <a:endParaRPr lang="ko-KR" altLang="en-US" sz="12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4781204" y="4296000"/>
            <a:ext cx="9380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살짝 더워요</a:t>
            </a:r>
            <a:endParaRPr lang="ko-KR" altLang="en-US" sz="12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4781204" y="4758132"/>
            <a:ext cx="6078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더워요</a:t>
            </a:r>
            <a:endParaRPr lang="ko-KR" altLang="en-US" sz="12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297680" y="2552007"/>
            <a:ext cx="1654233" cy="2618509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804030" y="3566093"/>
            <a:ext cx="6383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코멘트</a:t>
            </a:r>
            <a:r>
              <a:rPr lang="en-US" altLang="ko-KR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: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cxnSp>
        <p:nvCxnSpPr>
          <p:cNvPr id="168" name="직선 연결선 167"/>
          <p:cNvCxnSpPr/>
          <p:nvPr/>
        </p:nvCxnSpPr>
        <p:spPr>
          <a:xfrm>
            <a:off x="1394435" y="3737473"/>
            <a:ext cx="13994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928084" y="3861109"/>
            <a:ext cx="646329" cy="64885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1596013" y="4064969"/>
            <a:ext cx="958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사진 업로드</a:t>
            </a:r>
            <a:endParaRPr lang="ko-KR" altLang="en-US" sz="12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6209398" y="1832031"/>
            <a:ext cx="56432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날씨는 </a:t>
            </a:r>
            <a:r>
              <a:rPr lang="ko-KR" altLang="en-US" dirty="0" err="1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필수값이며</a:t>
            </a: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 </a:t>
            </a:r>
            <a:r>
              <a:rPr lang="ko-KR" altLang="en-US" dirty="0" err="1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새로고침을</a:t>
            </a: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 할 수 있다</a:t>
            </a:r>
            <a:r>
              <a:rPr lang="en-US" altLang="ko-KR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.</a:t>
            </a:r>
            <a:endParaRPr lang="en-US" altLang="ko-KR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입은 옷에 대한 정보를 쓰고</a:t>
            </a:r>
            <a:r>
              <a:rPr lang="ko-KR" altLang="en-US" dirty="0">
                <a:latin typeface="a드림고딕6" panose="02020600000000000000" pitchFamily="18" charset="-127"/>
                <a:ea typeface="a드림고딕6" panose="02020600000000000000" pitchFamily="18" charset="-127"/>
              </a:rPr>
              <a:t> </a:t>
            </a: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코멘트를 남길 수 있다</a:t>
            </a:r>
            <a:r>
              <a:rPr lang="en-US" altLang="ko-KR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사진을 업로드 할 수 있으며</a:t>
            </a:r>
            <a:r>
              <a:rPr lang="en-US" altLang="ko-KR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, </a:t>
            </a: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사진이 없으면 기본 사진으로 표시된다</a:t>
            </a:r>
            <a:r>
              <a:rPr lang="en-US" altLang="ko-KR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느낌은 </a:t>
            </a:r>
            <a:r>
              <a:rPr lang="ko-KR" altLang="en-US" dirty="0" err="1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추워요부터</a:t>
            </a: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 </a:t>
            </a:r>
            <a:r>
              <a:rPr lang="ko-KR" altLang="en-US" dirty="0" err="1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더워요까지</a:t>
            </a:r>
            <a:r>
              <a:rPr lang="ko-KR" altLang="en-US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 선택할 수 있다</a:t>
            </a:r>
            <a:r>
              <a:rPr lang="en-US" altLang="ko-KR" dirty="0" smtClean="0">
                <a:latin typeface="a드림고딕6" panose="02020600000000000000" pitchFamily="18" charset="-127"/>
                <a:ea typeface="a드림고딕6" panose="02020600000000000000" pitchFamily="18" charset="-127"/>
              </a:rPr>
              <a:t>.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05910" y="2480551"/>
            <a:ext cx="7008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옷 종류</a:t>
            </a:r>
            <a:endParaRPr lang="ko-KR" altLang="en-US" sz="12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928084" y="2757550"/>
            <a:ext cx="1993254" cy="808543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0" name="직선 연결선 169"/>
          <p:cNvCxnSpPr/>
          <p:nvPr/>
        </p:nvCxnSpPr>
        <p:spPr>
          <a:xfrm>
            <a:off x="731514" y="1889760"/>
            <a:ext cx="3000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왼쪽 화살표 170"/>
          <p:cNvSpPr/>
          <p:nvPr/>
        </p:nvSpPr>
        <p:spPr>
          <a:xfrm>
            <a:off x="806335" y="1637607"/>
            <a:ext cx="232756" cy="108066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/>
          <p:cNvSpPr/>
          <p:nvPr/>
        </p:nvSpPr>
        <p:spPr>
          <a:xfrm>
            <a:off x="175353" y="221515"/>
            <a:ext cx="574751" cy="5548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TextBox 111"/>
          <p:cNvSpPr txBox="1"/>
          <p:nvPr/>
        </p:nvSpPr>
        <p:spPr>
          <a:xfrm>
            <a:off x="237346" y="145003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latin typeface="THE명품굴림 " panose="02020603020101020101" pitchFamily="18" charset="-127"/>
                <a:ea typeface="THE명품굴림 " panose="02020603020101020101" pitchFamily="18" charset="-127"/>
              </a:rPr>
              <a:t>3</a:t>
            </a:r>
            <a:endParaRPr lang="ko-KR" altLang="en-US" sz="4000" dirty="0">
              <a:latin typeface="THE명품굴림 " panose="02020603020101020101" pitchFamily="18" charset="-127"/>
              <a:ea typeface="THE명품굴림 " panose="02020603020101020101" pitchFamily="18" charset="-127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750102" y="268114"/>
            <a:ext cx="3873655" cy="46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THE명품굴림 " panose="02020603020101020101" pitchFamily="18" charset="-127"/>
                <a:ea typeface="THE명품굴림 " panose="02020603020101020101" pitchFamily="18" charset="-127"/>
              </a:rPr>
              <a:t>화면 구성 및 세부 기능</a:t>
            </a:r>
          </a:p>
        </p:txBody>
      </p:sp>
      <p:cxnSp>
        <p:nvCxnSpPr>
          <p:cNvPr id="150" name="직선 연결선 149"/>
          <p:cNvCxnSpPr/>
          <p:nvPr/>
        </p:nvCxnSpPr>
        <p:spPr>
          <a:xfrm>
            <a:off x="828136" y="221515"/>
            <a:ext cx="11024558" cy="0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3080799" y="5504139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더보기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1574413" y="5512765"/>
            <a:ext cx="6575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찜한</a:t>
            </a:r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 옷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904000" y="5517515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목록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2347278" y="5507382"/>
            <a:ext cx="5741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latin typeface="a드림고딕1" panose="02020600000000000000" pitchFamily="18" charset="-127"/>
                <a:ea typeface="a드림고딕1" panose="02020600000000000000" pitchFamily="18" charset="-127"/>
              </a:rPr>
              <a:t>글쓰기</a:t>
            </a:r>
            <a:endParaRPr lang="ko-KR" altLang="en-US" sz="1100" dirty="0">
              <a:latin typeface="a드림고딕1" panose="02020600000000000000" pitchFamily="18" charset="-127"/>
              <a:ea typeface="a드림고딕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545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497</Words>
  <Application>Microsoft Office PowerPoint</Application>
  <PresentationFormat>와이드스크린</PresentationFormat>
  <Paragraphs>191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a드림고딕5</vt:lpstr>
      <vt:lpstr>THE명품굴림 </vt:lpstr>
      <vt:lpstr>맑은 고딕</vt:lpstr>
      <vt:lpstr>a드림고딕6</vt:lpstr>
      <vt:lpstr>a드림고딕1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미진</dc:creator>
  <cp:lastModifiedBy>MitNy</cp:lastModifiedBy>
  <cp:revision>107</cp:revision>
  <dcterms:created xsi:type="dcterms:W3CDTF">2018-09-26T11:33:25Z</dcterms:created>
  <dcterms:modified xsi:type="dcterms:W3CDTF">2018-10-01T07:14:26Z</dcterms:modified>
</cp:coreProperties>
</file>

<file path=docProps/thumbnail.jpeg>
</file>